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76" r:id="rId4"/>
    <p:sldId id="282" r:id="rId5"/>
    <p:sldId id="283" r:id="rId6"/>
    <p:sldId id="284" r:id="rId7"/>
    <p:sldId id="288" r:id="rId8"/>
    <p:sldId id="289" r:id="rId9"/>
    <p:sldId id="290" r:id="rId10"/>
    <p:sldId id="291" r:id="rId11"/>
    <p:sldId id="293" r:id="rId12"/>
    <p:sldId id="294" r:id="rId13"/>
    <p:sldId id="259" r:id="rId14"/>
    <p:sldId id="269" r:id="rId15"/>
    <p:sldId id="275" r:id="rId16"/>
    <p:sldId id="260" r:id="rId17"/>
    <p:sldId id="271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72" r:id="rId27"/>
    <p:sldId id="274" r:id="rId28"/>
    <p:sldId id="295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Álvaro" id="{1064D0D3-6894-40E7-948C-1FEB16BA5B37}">
          <p14:sldIdLst>
            <p14:sldId id="257"/>
            <p14:sldId id="258"/>
            <p14:sldId id="276"/>
            <p14:sldId id="282"/>
            <p14:sldId id="283"/>
            <p14:sldId id="284"/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Fer" id="{046DD415-9B08-456D-B843-0A02B1FB9862}">
          <p14:sldIdLst>
            <p14:sldId id="259"/>
            <p14:sldId id="269"/>
            <p14:sldId id="275"/>
            <p14:sldId id="260"/>
            <p14:sldId id="271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blo" id="{CA78AACC-1607-49BC-AC36-7674913F6B48}">
          <p14:sldIdLst>
            <p14:sldId id="268"/>
            <p14:sldId id="272"/>
            <p14:sldId id="274"/>
            <p14:sldId id="29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519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F182-D1FB-44A5-B890-311F97C2D078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92BA-61E5-456A-A149-2059994ACFC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5AF10A-9FE7-E444-98EB-7D58AC45A355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a machine </a:t>
            </a:r>
            <a:r>
              <a:rPr lang="es-ES" dirty="0" err="1"/>
              <a:t>operator</a:t>
            </a:r>
            <a:r>
              <a:rPr lang="es-ES" dirty="0"/>
              <a:t> logs in,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handleDevice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because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receiving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because</a:t>
            </a:r>
            <a:r>
              <a:rPr lang="es-ES" dirty="0"/>
              <a:t> in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so…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) and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n-GB" dirty="0"/>
              <a:t>since speed is important in calculations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Set,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…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,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as a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sick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this</a:t>
            </a:r>
            <a:r>
              <a:rPr lang="es-ES" dirty="0"/>
              <a:t> in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63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after (NO SPOILERS).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.</a:t>
            </a:r>
          </a:p>
          <a:p>
            <a:r>
              <a:rPr lang="es-ES" dirty="0"/>
              <a:t>	</a:t>
            </a:r>
            <a:r>
              <a:rPr lang="en-GB" dirty="0"/>
              <a:t>-This part belongs to the “Web Server” Side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Handheld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: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machines (</a:t>
            </a:r>
            <a:r>
              <a:rPr lang="es-ES" dirty="0" err="1"/>
              <a:t>listening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die)</a:t>
            </a:r>
          </a:p>
          <a:p>
            <a:pPr marL="171450" indent="-171450">
              <a:buFontTx/>
              <a:buChar char="-"/>
            </a:pPr>
            <a:r>
              <a:rPr lang="es-ES" dirty="0"/>
              <a:t>Server: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3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decisión de colores y de fases de peligro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n-GB" dirty="0"/>
              <a:t>I know few people who like to design more than implement (maybe it's because I study Computer Science), but well, we have to do it.... So… We have been shuffling several architectures as you can see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2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client/server, most of the application logic and data is hosted on a server but we decide we needed an independent view to show the different data and the possibility to add more views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seemed to us that it was overlooked having a MVC inside the client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centralize the operations in the server but keeping a client active, we proposed an MVC with a connection to server: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-View: User Interface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-Controller: Will process all the info provide by the client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-Model: Will store the current status and the data resulted in the operations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6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-Here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store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that</a:t>
            </a:r>
            <a:r>
              <a:rPr lang="es-ES" dirty="0"/>
              <a:t> Will 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Machine?)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”</a:t>
            </a:r>
            <a:r>
              <a:rPr lang="es-ES" sz="1200" i="0" dirty="0" err="1"/>
              <a:t>The</a:t>
            </a:r>
            <a:r>
              <a:rPr lang="es-ES" sz="1200" i="0" dirty="0"/>
              <a:t> DB </a:t>
            </a:r>
            <a:r>
              <a:rPr lang="es-ES" sz="1200" i="0" dirty="0" err="1"/>
              <a:t>not</a:t>
            </a:r>
            <a:r>
              <a:rPr lang="es-ES" sz="1200" i="0" dirty="0"/>
              <a:t> be </a:t>
            </a:r>
            <a:r>
              <a:rPr lang="es-ES" sz="1200" i="0" dirty="0" err="1"/>
              <a:t>able</a:t>
            </a:r>
            <a:r>
              <a:rPr lang="es-ES" sz="1200" i="0" dirty="0"/>
              <a:t> </a:t>
            </a:r>
            <a:r>
              <a:rPr lang="es-ES" sz="1200" i="0" dirty="0" err="1"/>
              <a:t>to</a:t>
            </a:r>
            <a:r>
              <a:rPr lang="es-ES" sz="1200" i="0" dirty="0"/>
              <a:t> store data </a:t>
            </a:r>
            <a:r>
              <a:rPr lang="es-ES" sz="1200" i="0" dirty="0" err="1"/>
              <a:t>of</a:t>
            </a:r>
            <a:r>
              <a:rPr lang="es-ES" sz="1200" i="0" dirty="0"/>
              <a:t> 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”: 	</a:t>
            </a:r>
            <a:r>
              <a:rPr lang="es-ES" sz="1200" i="0" dirty="0" err="1"/>
              <a:t>We</a:t>
            </a:r>
            <a:r>
              <a:rPr lang="es-ES" sz="1200" i="0" dirty="0"/>
              <a:t> </a:t>
            </a:r>
            <a:r>
              <a:rPr lang="es-ES" sz="1200" i="0" dirty="0" err="1"/>
              <a:t>talk</a:t>
            </a:r>
            <a:r>
              <a:rPr lang="es-ES" sz="1200" i="0" dirty="0"/>
              <a:t> </a:t>
            </a:r>
            <a:r>
              <a:rPr lang="es-ES" sz="1200" i="0" dirty="0" err="1"/>
              <a:t>about</a:t>
            </a:r>
            <a:r>
              <a:rPr lang="es-ES" sz="1200" i="0" dirty="0"/>
              <a:t> personal data </a:t>
            </a:r>
            <a:r>
              <a:rPr lang="es-ES" sz="1200" i="0" dirty="0" err="1"/>
              <a:t>that</a:t>
            </a:r>
            <a:r>
              <a:rPr lang="es-ES" sz="1200" i="0" dirty="0"/>
              <a:t> </a:t>
            </a:r>
            <a:r>
              <a:rPr lang="es-ES" sz="1200" i="0" dirty="0" err="1"/>
              <a:t>could</a:t>
            </a:r>
            <a:r>
              <a:rPr lang="es-ES" sz="1200" i="0" dirty="0"/>
              <a:t> be </a:t>
            </a:r>
            <a:r>
              <a:rPr lang="es-ES" sz="1200" i="0" dirty="0" err="1"/>
              <a:t>stolen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“</a:t>
            </a:r>
            <a:r>
              <a:rPr lang="es-ES" sz="1200" i="0" dirty="0"/>
              <a:t>Co-</a:t>
            </a:r>
            <a:r>
              <a:rPr lang="es-ES" sz="1200" i="0" dirty="0" err="1"/>
              <a:t>Pilot</a:t>
            </a:r>
            <a:r>
              <a:rPr lang="es-ES" sz="1200" i="0" dirty="0"/>
              <a:t> has API 15</a:t>
            </a:r>
            <a:r>
              <a:rPr lang="en-GB" sz="1200" i="0" dirty="0"/>
              <a:t>”: 	Android 4.0.3 (Ice Cream Sandwich)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i="0" dirty="0"/>
              <a:t>“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 and </a:t>
            </a:r>
            <a:r>
              <a:rPr lang="es-ES" sz="1200" i="0" dirty="0" err="1"/>
              <a:t>operator</a:t>
            </a:r>
            <a:r>
              <a:rPr lang="es-ES" sz="1200" i="0" dirty="0"/>
              <a:t> </a:t>
            </a:r>
            <a:r>
              <a:rPr lang="es-ES" sz="1200" i="0" dirty="0" err="1"/>
              <a:t>must</a:t>
            </a:r>
            <a:r>
              <a:rPr lang="es-ES" sz="1200" i="0" dirty="0"/>
              <a:t> </a:t>
            </a:r>
            <a:r>
              <a:rPr lang="es-ES" sz="1200" i="0" dirty="0" err="1"/>
              <a:t>provide</a:t>
            </a:r>
            <a:r>
              <a:rPr lang="es-ES" sz="1200" i="0" dirty="0"/>
              <a:t> </a:t>
            </a:r>
            <a:r>
              <a:rPr lang="es-ES" sz="1200" i="0" dirty="0" err="1"/>
              <a:t>location</a:t>
            </a:r>
            <a:r>
              <a:rPr lang="en-GB" sz="1200" i="0" dirty="0"/>
              <a:t>”:	To be able to calculate the location of the Units every moment (but only inside the construction site (safety feature))</a:t>
            </a:r>
            <a:endParaRPr lang="es-ES" sz="120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log in,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Associate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(</a:t>
            </a:r>
            <a:r>
              <a:rPr lang="es-ES" dirty="0" err="1"/>
              <a:t>to</a:t>
            </a:r>
            <a:r>
              <a:rPr lang="es-ES" dirty="0"/>
              <a:t> a machine)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28575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82" y="2357438"/>
            <a:ext cx="2518172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1" y="1151931"/>
            <a:ext cx="5893594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1" y="3536156"/>
            <a:ext cx="5893594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265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60207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43784" y="1821657"/>
            <a:ext cx="5893594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422"/>
              </a:spcBef>
              <a:buClr>
                <a:schemeClr val="accent1"/>
              </a:buClr>
              <a:buFont typeface="Lucida Grande"/>
              <a:buChar char="●"/>
              <a:defRPr sz="1371" i="1" u="none">
                <a:latin typeface="Georgia"/>
                <a:cs typeface="Georgia"/>
              </a:defRPr>
            </a:lvl1pPr>
            <a:lvl2pPr algn="l">
              <a:spcBef>
                <a:spcPts val="422"/>
              </a:spcBef>
              <a:buClr>
                <a:schemeClr val="accent2"/>
              </a:buClr>
              <a:buFont typeface="Lucida Grande"/>
              <a:buChar char="●"/>
              <a:defRPr sz="1265" i="1" u="none">
                <a:latin typeface="Georgia"/>
                <a:cs typeface="Georgia"/>
              </a:defRPr>
            </a:lvl2pPr>
            <a:lvl3pPr algn="l">
              <a:spcBef>
                <a:spcPts val="422"/>
              </a:spcBef>
              <a:buClr>
                <a:schemeClr val="accent3"/>
              </a:buClr>
              <a:buFont typeface="Lucida Grande"/>
              <a:buChar char="●"/>
              <a:defRPr sz="1160" i="1" u="none">
                <a:latin typeface="Georgia"/>
                <a:cs typeface="Georgia"/>
              </a:defRPr>
            </a:lvl3pPr>
            <a:lvl4pPr algn="l">
              <a:defRPr sz="1265">
                <a:latin typeface="Georgia"/>
                <a:cs typeface="Georgia"/>
              </a:defRPr>
            </a:lvl4pPr>
            <a:lvl5pPr algn="l">
              <a:defRPr sz="1265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4645039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647" y="2174380"/>
            <a:ext cx="4039568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4554" y="2174380"/>
            <a:ext cx="4041800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3019827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1778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180820" indent="-180820" algn="l" rtl="0" eaLnBrk="0" fontAlgn="base" hangingPunct="0">
        <a:spcBef>
          <a:spcPct val="0"/>
        </a:spcBef>
        <a:spcAft>
          <a:spcPct val="0"/>
        </a:spcAft>
        <a:defRPr sz="1265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391776" indent="-150683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02732" indent="-120547" algn="ctr" rtl="0" eaLnBrk="0" fontAlgn="base" hangingPunct="0">
        <a:spcBef>
          <a:spcPct val="0"/>
        </a:spcBef>
        <a:spcAft>
          <a:spcPct val="0"/>
        </a:spcAft>
        <a:buChar char="•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43826" indent="-120547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4919" indent="-120547" algn="ctr" rtl="0" eaLnBrk="0" fontAlgn="base" hangingPunct="0">
        <a:spcBef>
          <a:spcPct val="0"/>
        </a:spcBef>
        <a:spcAft>
          <a:spcPct val="0"/>
        </a:spcAft>
        <a:buChar char="»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1219200" y="3637188"/>
            <a:ext cx="2148759" cy="36168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77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1055" i="1" dirty="0">
              <a:latin typeface="Arial" charset="0"/>
              <a:ea typeface="ヒラギノ角ゴ ProN W3" charset="0"/>
            </a:endParaRPr>
          </a:p>
          <a:p>
            <a:endParaRPr lang="en-US" sz="1055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537029" y="2992122"/>
            <a:ext cx="5834742" cy="87375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800" dirty="0" err="1"/>
              <a:t>CoPilot</a:t>
            </a:r>
            <a:r>
              <a:rPr lang="sv-SE" sz="4800" dirty="0"/>
              <a:t> </a:t>
            </a:r>
            <a:r>
              <a:rPr lang="sv-SE" sz="4800" dirty="0" err="1"/>
              <a:t>Safe</a:t>
            </a:r>
            <a:r>
              <a:rPr lang="sv-SE" sz="4800" dirty="0"/>
              <a:t> Assist</a:t>
            </a:r>
            <a:br>
              <a:rPr lang="en-US" sz="3480" dirty="0">
                <a:latin typeface="Arial" charset="0"/>
                <a:ea typeface="ヒラギノ角ゴ ProN W3" charset="0"/>
              </a:rPr>
            </a:br>
            <a:endParaRPr lang="en-US" sz="1477" dirty="0">
              <a:latin typeface="Arial" charset="0"/>
              <a:ea typeface="ヒラギノ角ゴ ProN W3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45781"/>
            <a:ext cx="1641461" cy="14885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B0BA628-C6D6-4184-8781-57884CE9FDF5}"/>
              </a:ext>
            </a:extLst>
          </p:cNvPr>
          <p:cNvSpPr txBox="1">
            <a:spLocks/>
          </p:cNvSpPr>
          <p:nvPr/>
        </p:nvSpPr>
        <p:spPr bwMode="auto">
          <a:xfrm>
            <a:off x="894896" y="566327"/>
            <a:ext cx="723310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400" kern="0" dirty="0"/>
              <a:t>Software Engineering 2: Project Teamwork</a:t>
            </a:r>
            <a:br>
              <a:rPr lang="en-US" sz="2400" kern="0" dirty="0"/>
            </a:br>
            <a:r>
              <a:rPr lang="en-US" sz="24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4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801668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3E0B-0A8E-498D-AE2E-520D987C5672}"/>
              </a:ext>
            </a:extLst>
          </p:cNvPr>
          <p:cNvSpPr txBox="1"/>
          <p:nvPr/>
        </p:nvSpPr>
        <p:spPr>
          <a:xfrm>
            <a:off x="3919513" y="5362413"/>
            <a:ext cx="1304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AGILE!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029506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140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67845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3050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A996-BE6B-4265-86D5-D1EFC317C1B3}"/>
              </a:ext>
            </a:extLst>
          </p:cNvPr>
          <p:cNvSpPr txBox="1"/>
          <p:nvPr/>
        </p:nvSpPr>
        <p:spPr>
          <a:xfrm>
            <a:off x="1157924" y="4513316"/>
            <a:ext cx="4239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Final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We are working on it right now!</a:t>
            </a:r>
          </a:p>
        </p:txBody>
      </p:sp>
    </p:spTree>
    <p:extLst>
      <p:ext uri="{BB962C8B-B14F-4D97-AF65-F5344CB8AC3E}">
        <p14:creationId xmlns:p14="http://schemas.microsoft.com/office/powerpoint/2010/main" val="28066138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BDA289-0006-48F6-8D2C-5B8B792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8455855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48F307-2F6C-485C-9AD2-8143512810A0}"/>
              </a:ext>
            </a:extLst>
          </p:cNvPr>
          <p:cNvSpPr txBox="1">
            <a:spLocks/>
          </p:cNvSpPr>
          <p:nvPr/>
        </p:nvSpPr>
        <p:spPr>
          <a:xfrm>
            <a:off x="2266600" y="1081042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31" b="1" u="none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241093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482186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723279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964372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s-ES" kern="0" dirty="0"/>
              <a:t>High-</a:t>
            </a:r>
            <a:r>
              <a:rPr lang="es-ES" kern="0" dirty="0" err="1"/>
              <a:t>Level</a:t>
            </a:r>
            <a:r>
              <a:rPr lang="es-ES" kern="0" dirty="0"/>
              <a:t> </a:t>
            </a:r>
            <a:r>
              <a:rPr lang="es-ES" kern="0" dirty="0" err="1"/>
              <a:t>Architecture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9951563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54191-D2C4-4635-9C69-EDACEFAB9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3365834"/>
            <a:ext cx="934696" cy="5440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25552F2-1B48-45FE-8F17-D6466C08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7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1244335"/>
            <a:ext cx="5893594" cy="669727"/>
          </a:xfrm>
        </p:spPr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winner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4" name="Imagen 3" descr="C:\Users\fernando\Downloads\software-architecture-figure.png">
            <a:extLst>
              <a:ext uri="{FF2B5EF4-FFF2-40B4-BE49-F238E27FC236}">
                <a16:creationId xmlns:a16="http://schemas.microsoft.com/office/drawing/2014/main" id="{7EEE67B6-7650-4F99-B93D-CD56821A8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b="7074"/>
          <a:stretch/>
        </p:blipFill>
        <p:spPr bwMode="auto">
          <a:xfrm>
            <a:off x="246742" y="3296555"/>
            <a:ext cx="8601721" cy="3220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C67781-A10D-437F-A727-771D5A4D247F}"/>
              </a:ext>
            </a:extLst>
          </p:cNvPr>
          <p:cNvSpPr/>
          <p:nvPr/>
        </p:nvSpPr>
        <p:spPr>
          <a:xfrm>
            <a:off x="207830" y="2650194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-MVC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769091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746178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909471"/>
            <a:ext cx="5893594" cy="669727"/>
          </a:xfrm>
        </p:spPr>
        <p:txBody>
          <a:bodyPr/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DB </a:t>
            </a:r>
            <a:r>
              <a:rPr lang="es-ES" dirty="0" err="1"/>
              <a:t>like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DE8089-1720-4B28-BFF1-624B04F8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42492"/>
            <a:ext cx="8969829" cy="51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56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10F19A-3DFE-4B68-9C64-C547434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746178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motivated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8E7BCF-34EE-4A8B-9841-3058704D38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1581" y="2891471"/>
            <a:ext cx="5893594" cy="3643313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DB </a:t>
            </a:r>
            <a:r>
              <a:rPr lang="es-ES" sz="2000" i="0" dirty="0" err="1"/>
              <a:t>not</a:t>
            </a:r>
            <a:r>
              <a:rPr lang="es-ES" sz="2000" i="0" dirty="0"/>
              <a:t> be </a:t>
            </a:r>
            <a:r>
              <a:rPr lang="es-ES" sz="2000" i="0" dirty="0" err="1"/>
              <a:t>able</a:t>
            </a:r>
            <a:r>
              <a:rPr lang="es-ES" sz="2000" i="0" dirty="0"/>
              <a:t> </a:t>
            </a:r>
            <a:r>
              <a:rPr lang="es-ES" sz="2000" i="0" dirty="0" err="1"/>
              <a:t>to</a:t>
            </a:r>
            <a:r>
              <a:rPr lang="es-ES" sz="2000" i="0" dirty="0"/>
              <a:t> store data </a:t>
            </a:r>
            <a:r>
              <a:rPr lang="es-ES" sz="2000" i="0" dirty="0" err="1"/>
              <a:t>of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endParaRPr lang="es-ES" sz="2000" i="0" dirty="0"/>
          </a:p>
          <a:p>
            <a:pPr marL="0" indent="0">
              <a:buNone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Co-</a:t>
            </a:r>
            <a:r>
              <a:rPr lang="es-ES" sz="2000" i="0" dirty="0" err="1"/>
              <a:t>Pilot</a:t>
            </a:r>
            <a:r>
              <a:rPr lang="es-ES" sz="2000" i="0" dirty="0"/>
              <a:t> has API 15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and </a:t>
            </a:r>
            <a:r>
              <a:rPr lang="es-ES" sz="2000" i="0" dirty="0" err="1"/>
              <a:t>operator</a:t>
            </a:r>
            <a:r>
              <a:rPr lang="es-ES" sz="2000" i="0" dirty="0"/>
              <a:t> </a:t>
            </a:r>
            <a:r>
              <a:rPr lang="es-ES" sz="2000" i="0" dirty="0" err="1"/>
              <a:t>must</a:t>
            </a:r>
            <a:r>
              <a:rPr lang="es-ES" sz="2000" i="0" dirty="0"/>
              <a:t> </a:t>
            </a:r>
            <a:r>
              <a:rPr lang="es-ES" sz="2000" i="0" dirty="0" err="1"/>
              <a:t>provide</a:t>
            </a:r>
            <a:r>
              <a:rPr lang="es-ES" sz="2000" i="0" dirty="0"/>
              <a:t> </a:t>
            </a:r>
            <a:r>
              <a:rPr lang="es-ES" sz="2000" i="0" dirty="0" err="1"/>
              <a:t>location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109481187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55" y="1081042"/>
            <a:ext cx="5893594" cy="669727"/>
          </a:xfrm>
        </p:spPr>
        <p:txBody>
          <a:bodyPr/>
          <a:lstStyle/>
          <a:p>
            <a:r>
              <a:rPr lang="es-ES" dirty="0"/>
              <a:t>¿Who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actors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F8D4D-1969-4F72-B30E-0628E8D18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6600" y="2502202"/>
            <a:ext cx="6059349" cy="3985683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a machine (</a:t>
            </a:r>
            <a:r>
              <a:rPr lang="es-ES" sz="2000" i="0" dirty="0" err="1"/>
              <a:t>with</a:t>
            </a:r>
            <a:r>
              <a:rPr lang="es-ES" sz="2000" i="0" dirty="0"/>
              <a:t> Co-</a:t>
            </a:r>
            <a:r>
              <a:rPr lang="es-ES" sz="2000" i="0" dirty="0" err="1"/>
              <a:t>Pilot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all</a:t>
            </a:r>
            <a:r>
              <a:rPr lang="es-ES" sz="2000" i="0" dirty="0"/>
              <a:t> </a:t>
            </a:r>
            <a:r>
              <a:rPr lang="es-ES" sz="2000" i="0" dirty="0" err="1"/>
              <a:t>about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 (</a:t>
            </a:r>
            <a:r>
              <a:rPr lang="es-ES" sz="2000" i="0" dirty="0" err="1"/>
              <a:t>Inside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</a:t>
            </a:r>
          </a:p>
          <a:p>
            <a:pPr marL="0" indent="0">
              <a:buNone/>
            </a:pPr>
            <a:r>
              <a:rPr lang="es-ES" sz="2000" i="0" dirty="0"/>
              <a:t>   (</a:t>
            </a:r>
            <a:r>
              <a:rPr lang="es-ES" sz="2000" i="0" dirty="0" err="1"/>
              <a:t>Outside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  <a:endParaRPr lang="en-GB" sz="2000" i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C43B2-D678-4FA1-8675-D0BAE2CB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" y="2248925"/>
            <a:ext cx="1524213" cy="44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0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1FEF4E-557C-4D9E-836A-A200AAF7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904"/>
            <a:ext cx="9144000" cy="23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Worker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2AD3-A879-4C26-ACD2-69240C503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407644"/>
            <a:ext cx="6930056" cy="35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927" y="1081042"/>
            <a:ext cx="5893594" cy="669727"/>
          </a:xfrm>
        </p:spPr>
        <p:txBody>
          <a:bodyPr/>
          <a:lstStyle/>
          <a:p>
            <a:r>
              <a:rPr lang="es-ES" dirty="0" err="1"/>
              <a:t>Operator</a:t>
            </a:r>
            <a:r>
              <a:rPr lang="es-ES" dirty="0"/>
              <a:t> Machine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1DA070-F5EA-4ECD-A512-FC473EF57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077356"/>
            <a:ext cx="7126514" cy="4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2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470" y="817715"/>
            <a:ext cx="5893594" cy="669727"/>
          </a:xfrm>
        </p:spPr>
        <p:txBody>
          <a:bodyPr/>
          <a:lstStyle/>
          <a:p>
            <a:r>
              <a:rPr lang="es-ES" dirty="0"/>
              <a:t>Manager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0A580E-D9F9-4287-A249-7BC241DD7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792242"/>
            <a:ext cx="4814347" cy="5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58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Administrator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39ADB-7653-4B67-85C2-0DACB2352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2394857"/>
            <a:ext cx="7258393" cy="38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91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84" y="1244335"/>
            <a:ext cx="5893594" cy="669727"/>
          </a:xfrm>
        </p:spPr>
        <p:txBody>
          <a:bodyPr/>
          <a:lstStyle/>
          <a:p>
            <a:r>
              <a:rPr lang="es-ES" dirty="0"/>
              <a:t>Who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87B1EE-1519-450B-9848-E0AC0CF3EF91}"/>
              </a:ext>
            </a:extLst>
          </p:cNvPr>
          <p:cNvSpPr txBox="1"/>
          <p:nvPr/>
        </p:nvSpPr>
        <p:spPr>
          <a:xfrm>
            <a:off x="319314" y="2772229"/>
            <a:ext cx="8655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-</a:t>
            </a:r>
            <a:r>
              <a:rPr lang="es-ES" sz="2000" b="1" dirty="0" err="1"/>
              <a:t>Handheld</a:t>
            </a:r>
            <a:r>
              <a:rPr lang="es-ES" sz="2000" b="1" dirty="0"/>
              <a:t> </a:t>
            </a:r>
            <a:r>
              <a:rPr lang="es-ES" sz="2000" b="1" dirty="0" err="1"/>
              <a:t>Device</a:t>
            </a:r>
            <a:r>
              <a:rPr lang="es-ES" sz="2000" dirty="0"/>
              <a:t>: </a:t>
            </a:r>
            <a:r>
              <a:rPr lang="es-ES" sz="2000" dirty="0" err="1"/>
              <a:t>Provide</a:t>
            </a:r>
            <a:r>
              <a:rPr lang="es-ES" sz="2000" dirty="0"/>
              <a:t> </a:t>
            </a:r>
            <a:r>
              <a:rPr lang="es-ES" sz="2000" dirty="0" err="1"/>
              <a:t>Location</a:t>
            </a:r>
            <a:r>
              <a:rPr lang="es-ES" sz="2000" dirty="0"/>
              <a:t> and </a:t>
            </a:r>
            <a:r>
              <a:rPr lang="es-ES" sz="2000" dirty="0" err="1"/>
              <a:t>listening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endParaRPr lang="es-ES" sz="2000" dirty="0"/>
          </a:p>
          <a:p>
            <a:r>
              <a:rPr lang="es-ES" sz="2000" dirty="0"/>
              <a:t>(Co-</a:t>
            </a:r>
            <a:r>
              <a:rPr lang="es-ES" sz="2000" dirty="0" err="1"/>
              <a:t>Pilot</a:t>
            </a:r>
            <a:r>
              <a:rPr lang="es-ES" sz="2000" dirty="0"/>
              <a:t> </a:t>
            </a:r>
            <a:r>
              <a:rPr lang="es-ES" sz="2000" dirty="0" err="1"/>
              <a:t>included</a:t>
            </a:r>
            <a:r>
              <a:rPr lang="es-ES" sz="2000" dirty="0"/>
              <a:t>)</a:t>
            </a:r>
          </a:p>
          <a:p>
            <a:endParaRPr lang="es-ES" sz="2000" dirty="0"/>
          </a:p>
          <a:p>
            <a:r>
              <a:rPr lang="es-ES" sz="2000" dirty="0"/>
              <a:t>-</a:t>
            </a:r>
            <a:r>
              <a:rPr lang="es-ES" sz="2000" b="1" dirty="0"/>
              <a:t>Server</a:t>
            </a:r>
            <a:r>
              <a:rPr lang="es-ES" sz="2000" dirty="0"/>
              <a:t>: </a:t>
            </a:r>
            <a:r>
              <a:rPr lang="es-ES" sz="2000" dirty="0" err="1"/>
              <a:t>Calculate</a:t>
            </a:r>
            <a:r>
              <a:rPr lang="es-ES" sz="2000" dirty="0"/>
              <a:t> </a:t>
            </a:r>
            <a:r>
              <a:rPr lang="es-ES" sz="2000" dirty="0" err="1"/>
              <a:t>locations</a:t>
            </a:r>
            <a:r>
              <a:rPr lang="es-ES" sz="2000" dirty="0"/>
              <a:t> and </a:t>
            </a:r>
            <a:r>
              <a:rPr lang="es-ES" sz="2000" dirty="0" err="1"/>
              <a:t>send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handheld</a:t>
            </a:r>
            <a:r>
              <a:rPr lang="es-ES" sz="2000" dirty="0"/>
              <a:t> </a:t>
            </a:r>
            <a:r>
              <a:rPr lang="es-ES" sz="2000" dirty="0" err="1"/>
              <a:t>devices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644067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12" y="1081042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DA67C5-A633-4940-B723-30BD68FA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41" y="2275568"/>
            <a:ext cx="2400300" cy="4019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3FB4-7948-43B0-8FE6-105B345B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209" y="2275568"/>
            <a:ext cx="2386443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5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A93E4-61C4-4E30-8E11-391440F1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BD35A-D673-4326-9EA2-1CDE208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1" y="2184629"/>
            <a:ext cx="2289758" cy="38375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09E848-30CF-413D-BDEE-ACEA0624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33" y="2184629"/>
            <a:ext cx="2286949" cy="3842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D7C0A6-C339-4942-94CD-C0B02EF0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4" y="2184630"/>
            <a:ext cx="2284603" cy="38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95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700-82BF-4C97-90BC-887E78CC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SCREENSHOTS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DCC-523B-4DEB-9057-27C65F96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0" y="2075542"/>
            <a:ext cx="2194819" cy="4470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DB55F-E931-495B-89BC-C652411B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2075539"/>
            <a:ext cx="2194819" cy="4470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8B7918-6FA3-48A3-9F74-E66E7144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41" y="2075540"/>
            <a:ext cx="2194819" cy="44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3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FAC0B-C2AC-4297-9D81-052E031F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WEB GUI</a:t>
            </a:r>
            <a:endParaRPr lang="en-GB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38E210C-9B4F-48F9-BC1E-3A3F86005C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50461" y="2370701"/>
            <a:ext cx="7486566" cy="417425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D057233-92AE-424A-98B8-36D04939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1810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58E5-30C9-4F0E-B97F-C5FF766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REMAINING TIME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52CF8-E3D8-48EF-9C7F-7CC8D754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1917223"/>
            <a:ext cx="5893594" cy="3643313"/>
          </a:xfrm>
        </p:spPr>
        <p:txBody>
          <a:bodyPr/>
          <a:lstStyle/>
          <a:p>
            <a:pPr lvl="5"/>
            <a:endParaRPr lang="en-GB" sz="2527" kern="1200" dirty="0">
              <a:latin typeface="+mn-lt"/>
              <a:cs typeface="+mn-cs"/>
            </a:endParaRPr>
          </a:p>
          <a:p>
            <a:pPr lvl="5"/>
            <a:r>
              <a:rPr lang="en-GB" sz="2527" kern="1200" dirty="0">
                <a:latin typeface="+mn-lt"/>
                <a:cs typeface="+mn-cs"/>
              </a:rPr>
              <a:t>We will implement</a:t>
            </a:r>
          </a:p>
          <a:p>
            <a:pPr marL="0" indent="0">
              <a:buNone/>
            </a:pPr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GB" sz="2000" kern="1200" dirty="0">
                <a:latin typeface="+mn-lt"/>
                <a:cs typeface="+mn-cs"/>
              </a:rPr>
              <a:t> 		</a:t>
            </a:r>
          </a:p>
          <a:p>
            <a:pPr marL="0" indent="0" algn="ctr">
              <a:buNone/>
            </a:pPr>
            <a:r>
              <a:rPr lang="en-GB" sz="2527" kern="1200" dirty="0">
                <a:latin typeface="+mn-lt"/>
                <a:cs typeface="+mn-cs"/>
              </a:rPr>
              <a:t>We will test 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0D4ED4A5-EC7D-4215-B4CA-C68F5B37CF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19578" y="1852159"/>
            <a:ext cx="1297463" cy="992619"/>
          </a:xfrm>
          <a:prstGeom prst="curvedConnector3">
            <a:avLst>
              <a:gd name="adj1" fmla="val -1761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B693F99-7EF6-4860-9FEC-E08F1E7F8110}"/>
              </a:ext>
            </a:extLst>
          </p:cNvPr>
          <p:cNvCxnSpPr>
            <a:cxnSpLocks/>
          </p:cNvCxnSpPr>
          <p:nvPr/>
        </p:nvCxnSpPr>
        <p:spPr bwMode="auto">
          <a:xfrm>
            <a:off x="4714240" y="2773680"/>
            <a:ext cx="0" cy="172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43AF7C-9F9A-4858-827D-293FFADA125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3840" y="2773680"/>
            <a:ext cx="0" cy="163576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>
            <a:extLst>
              <a:ext uri="{FF2B5EF4-FFF2-40B4-BE49-F238E27FC236}">
                <a16:creationId xmlns:a16="http://schemas.microsoft.com/office/drawing/2014/main" id="{2A386CA2-505E-425D-9255-A8B0AF00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8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BEE4C2-C056-4351-B3C4-6EAB46BF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2" y="2409417"/>
            <a:ext cx="7647079" cy="4448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0BD1E-9345-4428-A02F-699C92F84DE8}"/>
              </a:ext>
            </a:extLst>
          </p:cNvPr>
          <p:cNvSpPr txBox="1"/>
          <p:nvPr/>
        </p:nvSpPr>
        <p:spPr>
          <a:xfrm>
            <a:off x="5052447" y="2409417"/>
            <a:ext cx="1765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Problem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527058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49D7-C562-4401-9E44-0CE7313E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NEEDS FOR TESTING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48BB9F-63DF-4794-8FF2-6935280A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36" y="1676825"/>
            <a:ext cx="3169364" cy="42258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7A8EDB-137E-4DC5-9D56-EE089F62689F}"/>
              </a:ext>
            </a:extLst>
          </p:cNvPr>
          <p:cNvSpPr txBox="1"/>
          <p:nvPr/>
        </p:nvSpPr>
        <p:spPr>
          <a:xfrm>
            <a:off x="521221" y="2387654"/>
            <a:ext cx="3769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waiting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for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lang="es-ES" dirty="0">
                <a:solidFill>
                  <a:srgbClr val="000000"/>
                </a:solidFill>
                <a:latin typeface="Gill Sans"/>
              </a:rPr>
              <a:t>MDH </a:t>
            </a:r>
            <a:r>
              <a:rPr lang="es-ES" dirty="0" err="1">
                <a:solidFill>
                  <a:srgbClr val="000000"/>
                </a:solidFill>
                <a:latin typeface="Gill Sans"/>
              </a:rPr>
              <a:t>contact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instructions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another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with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client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Skype.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before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christmas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revise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F6673D2-FB3A-44A3-A231-2A422353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2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15FD0-6B28-4BA3-9CF5-35CE1A78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SOME IDEAS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8316E-4F08-43E4-A845-96ECE555F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2248377"/>
            <a:ext cx="5893594" cy="3643313"/>
          </a:xfrm>
        </p:spPr>
        <p:txBody>
          <a:bodyPr/>
          <a:lstStyle/>
          <a:p>
            <a:r>
              <a:rPr lang="es-ES" sz="2000" i="0" dirty="0" err="1"/>
              <a:t>Multiple</a:t>
            </a:r>
            <a:r>
              <a:rPr lang="es-ES" sz="2000" i="0" dirty="0"/>
              <a:t> 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areas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A </a:t>
            </a:r>
            <a:r>
              <a:rPr lang="es-ES" sz="2000" i="0" dirty="0" err="1"/>
              <a:t>map</a:t>
            </a:r>
            <a:r>
              <a:rPr lang="es-ES" sz="2000" i="0" dirty="0"/>
              <a:t> </a:t>
            </a:r>
            <a:r>
              <a:rPr lang="es-ES" sz="2000" i="0" dirty="0" err="1"/>
              <a:t>from</a:t>
            </a:r>
            <a:r>
              <a:rPr lang="es-ES" sz="2000" i="0" dirty="0"/>
              <a:t> </a:t>
            </a:r>
            <a:r>
              <a:rPr lang="es-ES" sz="2000" i="0" dirty="0" err="1"/>
              <a:t>above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 err="1"/>
              <a:t>Emergency</a:t>
            </a:r>
            <a:r>
              <a:rPr lang="es-ES" sz="2000" i="0" dirty="0"/>
              <a:t> </a:t>
            </a:r>
            <a:r>
              <a:rPr lang="es-ES" sz="2000" i="0" dirty="0" err="1"/>
              <a:t>button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Mutable </a:t>
            </a:r>
            <a:r>
              <a:rPr lang="es-ES" sz="2000" i="0" dirty="0" err="1"/>
              <a:t>alarms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56F00E-FACD-42BF-94C3-C921564E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84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232580" y="1237320"/>
            <a:ext cx="6379459" cy="4607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" y="298390"/>
            <a:ext cx="1464880" cy="1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9D6B7066-5109-4B5A-8D6F-011E4B939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2383302"/>
            <a:ext cx="4021111" cy="3015833"/>
          </a:xfrm>
          <a:prstGeom prst="rect">
            <a:avLst/>
          </a:prstGeom>
        </p:spPr>
      </p:pic>
      <p:pic>
        <p:nvPicPr>
          <p:cNvPr id="9" name="Marcador de contenido 2">
            <a:extLst>
              <a:ext uri="{FF2B5EF4-FFF2-40B4-BE49-F238E27FC236}">
                <a16:creationId xmlns:a16="http://schemas.microsoft.com/office/drawing/2014/main" id="{473198DE-FC36-4BA2-837F-17979A805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96" y="3142761"/>
            <a:ext cx="4473586" cy="3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5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5251-9696-4B26-BCB7-B29648D3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" y="3181788"/>
            <a:ext cx="4263617" cy="31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6F217-EBD5-4FCD-881B-EAAAFCF25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2" y="2077356"/>
            <a:ext cx="4145428" cy="31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04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B5503-D82A-4BAF-8E40-8FA478F87074}"/>
              </a:ext>
            </a:extLst>
          </p:cNvPr>
          <p:cNvSpPr txBox="1"/>
          <p:nvPr/>
        </p:nvSpPr>
        <p:spPr>
          <a:xfrm>
            <a:off x="2504927" y="3429000"/>
            <a:ext cx="3868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EVERYTHING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51172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359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176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8732314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845</Words>
  <Application>Microsoft Office PowerPoint</Application>
  <PresentationFormat>Presentación en pantalla (4:3)</PresentationFormat>
  <Paragraphs>163</Paragraphs>
  <Slides>32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north remembers… (briefly)</vt:lpstr>
      <vt:lpstr>The north remembers… (briefly)</vt:lpstr>
      <vt:lpstr>The north remembers… (briefly)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Implemented features</vt:lpstr>
      <vt:lpstr>Implemented features</vt:lpstr>
      <vt:lpstr>High-Level Architecture</vt:lpstr>
      <vt:lpstr>Presentación de PowerPoint</vt:lpstr>
      <vt:lpstr>High-Level Architecture</vt:lpstr>
      <vt:lpstr>And the winner is…</vt:lpstr>
      <vt:lpstr>Being the DB like…</vt:lpstr>
      <vt:lpstr>What motivated the design?</vt:lpstr>
      <vt:lpstr>¿Who are the actors?</vt:lpstr>
      <vt:lpstr>Worker</vt:lpstr>
      <vt:lpstr>Operator Machine</vt:lpstr>
      <vt:lpstr>Manager</vt:lpstr>
      <vt:lpstr>Administrator</vt:lpstr>
      <vt:lpstr>Who is doing what?</vt:lpstr>
      <vt:lpstr>GUI</vt:lpstr>
      <vt:lpstr>GUI</vt:lpstr>
      <vt:lpstr>DEMO SCREENSHOTS</vt:lpstr>
      <vt:lpstr> WEB GUI</vt:lpstr>
      <vt:lpstr> REMAINING TIME</vt:lpstr>
      <vt:lpstr> NEEDS FOR TESTING</vt:lpstr>
      <vt:lpstr> SOME IDEAS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fernando gonzalez casillas</dc:creator>
  <cp:lastModifiedBy>fernando gonzalez casillas</cp:lastModifiedBy>
  <cp:revision>54</cp:revision>
  <dcterms:created xsi:type="dcterms:W3CDTF">2017-12-04T15:37:29Z</dcterms:created>
  <dcterms:modified xsi:type="dcterms:W3CDTF">2017-12-05T18:37:14Z</dcterms:modified>
</cp:coreProperties>
</file>